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60"/>
  </p:normalViewPr>
  <p:slideViewPr>
    <p:cSldViewPr snapToGrid="0">
      <p:cViewPr varScale="1">
        <p:scale>
          <a:sx n="71" d="100"/>
          <a:sy n="71" d="100"/>
        </p:scale>
        <p:origin x="80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12C6DBE-CBBC-4F15-A687-0149CE08892A}" type="datetimeFigureOut">
              <a:rPr kumimoji="1" lang="ja-JP" altLang="en-US" smtClean="0"/>
              <a:t>2025/3/27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1BC10A5-3521-4240-850D-F8D1A865D449}" type="slidenum">
              <a:rPr kumimoji="1" lang="ja-JP" altLang="en-US" smtClean="0"/>
              <a:t>‹#›</a:t>
            </a:fld>
            <a:endParaRPr kumimoji="1" lang="ja-JP" altLang="en-US"/>
          </a:p>
        </p:txBody>
      </p:sp>
    </p:spTree>
    <p:extLst>
      <p:ext uri="{BB962C8B-B14F-4D97-AF65-F5344CB8AC3E}">
        <p14:creationId xmlns:p14="http://schemas.microsoft.com/office/powerpoint/2010/main" val="17167782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12C6DBE-CBBC-4F15-A687-0149CE08892A}" type="datetimeFigureOut">
              <a:rPr kumimoji="1" lang="ja-JP" altLang="en-US" smtClean="0"/>
              <a:t>2025/3/27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1BC10A5-3521-4240-850D-F8D1A865D449}" type="slidenum">
              <a:rPr kumimoji="1" lang="ja-JP" altLang="en-US" smtClean="0"/>
              <a:t>‹#›</a:t>
            </a:fld>
            <a:endParaRPr kumimoji="1" lang="ja-JP" altLang="en-US"/>
          </a:p>
        </p:txBody>
      </p:sp>
    </p:spTree>
    <p:extLst>
      <p:ext uri="{BB962C8B-B14F-4D97-AF65-F5344CB8AC3E}">
        <p14:creationId xmlns:p14="http://schemas.microsoft.com/office/powerpoint/2010/main" val="25861731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12C6DBE-CBBC-4F15-A687-0149CE08892A}" type="datetimeFigureOut">
              <a:rPr kumimoji="1" lang="ja-JP" altLang="en-US" smtClean="0"/>
              <a:t>2025/3/27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1BC10A5-3521-4240-850D-F8D1A865D449}" type="slidenum">
              <a:rPr kumimoji="1" lang="ja-JP" altLang="en-US" smtClean="0"/>
              <a:t>‹#›</a:t>
            </a:fld>
            <a:endParaRPr kumimoji="1" lang="ja-JP" alt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2733845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12C6DBE-CBBC-4F15-A687-0149CE08892A}" type="datetimeFigureOut">
              <a:rPr kumimoji="1" lang="ja-JP" altLang="en-US" smtClean="0"/>
              <a:t>2025/3/27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1BC10A5-3521-4240-850D-F8D1A865D449}" type="slidenum">
              <a:rPr kumimoji="1" lang="ja-JP" altLang="en-US" smtClean="0"/>
              <a:t>‹#›</a:t>
            </a:fld>
            <a:endParaRPr kumimoji="1" lang="ja-JP" altLang="en-US"/>
          </a:p>
        </p:txBody>
      </p:sp>
    </p:spTree>
    <p:extLst>
      <p:ext uri="{BB962C8B-B14F-4D97-AF65-F5344CB8AC3E}">
        <p14:creationId xmlns:p14="http://schemas.microsoft.com/office/powerpoint/2010/main" val="21354856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12C6DBE-CBBC-4F15-A687-0149CE08892A}" type="datetimeFigureOut">
              <a:rPr kumimoji="1" lang="ja-JP" altLang="en-US" smtClean="0"/>
              <a:t>2025/3/27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1BC10A5-3521-4240-850D-F8D1A865D449}" type="slidenum">
              <a:rPr kumimoji="1" lang="ja-JP" altLang="en-US" smtClean="0"/>
              <a:t>‹#›</a:t>
            </a:fld>
            <a:endParaRPr kumimoji="1" lang="ja-JP" alt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8985662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12C6DBE-CBBC-4F15-A687-0149CE08892A}" type="datetimeFigureOut">
              <a:rPr kumimoji="1" lang="ja-JP" altLang="en-US" smtClean="0"/>
              <a:t>2025/3/27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1BC10A5-3521-4240-850D-F8D1A865D449}" type="slidenum">
              <a:rPr kumimoji="1" lang="ja-JP" altLang="en-US" smtClean="0"/>
              <a:t>‹#›</a:t>
            </a:fld>
            <a:endParaRPr kumimoji="1" lang="ja-JP" altLang="en-US"/>
          </a:p>
        </p:txBody>
      </p:sp>
    </p:spTree>
    <p:extLst>
      <p:ext uri="{BB962C8B-B14F-4D97-AF65-F5344CB8AC3E}">
        <p14:creationId xmlns:p14="http://schemas.microsoft.com/office/powerpoint/2010/main" val="31994920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12C6DBE-CBBC-4F15-A687-0149CE08892A}" type="datetimeFigureOut">
              <a:rPr kumimoji="1" lang="ja-JP" altLang="en-US" smtClean="0"/>
              <a:t>2025/3/27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1BC10A5-3521-4240-850D-F8D1A865D449}" type="slidenum">
              <a:rPr kumimoji="1" lang="ja-JP" altLang="en-US" smtClean="0"/>
              <a:t>‹#›</a:t>
            </a:fld>
            <a:endParaRPr kumimoji="1" lang="ja-JP" altLang="en-US"/>
          </a:p>
        </p:txBody>
      </p:sp>
    </p:spTree>
    <p:extLst>
      <p:ext uri="{BB962C8B-B14F-4D97-AF65-F5344CB8AC3E}">
        <p14:creationId xmlns:p14="http://schemas.microsoft.com/office/powerpoint/2010/main" val="30026951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12C6DBE-CBBC-4F15-A687-0149CE08892A}" type="datetimeFigureOut">
              <a:rPr kumimoji="1" lang="ja-JP" altLang="en-US" smtClean="0"/>
              <a:t>2025/3/27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1BC10A5-3521-4240-850D-F8D1A865D449}" type="slidenum">
              <a:rPr kumimoji="1" lang="ja-JP" altLang="en-US" smtClean="0"/>
              <a:t>‹#›</a:t>
            </a:fld>
            <a:endParaRPr kumimoji="1" lang="ja-JP" altLang="en-US"/>
          </a:p>
        </p:txBody>
      </p:sp>
    </p:spTree>
    <p:extLst>
      <p:ext uri="{BB962C8B-B14F-4D97-AF65-F5344CB8AC3E}">
        <p14:creationId xmlns:p14="http://schemas.microsoft.com/office/powerpoint/2010/main" val="12006489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12C6DBE-CBBC-4F15-A687-0149CE08892A}" type="datetimeFigureOut">
              <a:rPr kumimoji="1" lang="ja-JP" altLang="en-US" smtClean="0"/>
              <a:t>2025/3/27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1BC10A5-3521-4240-850D-F8D1A865D449}" type="slidenum">
              <a:rPr kumimoji="1" lang="ja-JP" altLang="en-US" smtClean="0"/>
              <a:t>‹#›</a:t>
            </a:fld>
            <a:endParaRPr kumimoji="1" lang="ja-JP" altLang="en-US"/>
          </a:p>
        </p:txBody>
      </p:sp>
    </p:spTree>
    <p:extLst>
      <p:ext uri="{BB962C8B-B14F-4D97-AF65-F5344CB8AC3E}">
        <p14:creationId xmlns:p14="http://schemas.microsoft.com/office/powerpoint/2010/main" val="63189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12C6DBE-CBBC-4F15-A687-0149CE08892A}" type="datetimeFigureOut">
              <a:rPr kumimoji="1" lang="ja-JP" altLang="en-US" smtClean="0"/>
              <a:t>2025/3/27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1BC10A5-3521-4240-850D-F8D1A865D449}" type="slidenum">
              <a:rPr kumimoji="1" lang="ja-JP" altLang="en-US" smtClean="0"/>
              <a:t>‹#›</a:t>
            </a:fld>
            <a:endParaRPr kumimoji="1" lang="ja-JP" altLang="en-US"/>
          </a:p>
        </p:txBody>
      </p:sp>
    </p:spTree>
    <p:extLst>
      <p:ext uri="{BB962C8B-B14F-4D97-AF65-F5344CB8AC3E}">
        <p14:creationId xmlns:p14="http://schemas.microsoft.com/office/powerpoint/2010/main" val="22525227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12C6DBE-CBBC-4F15-A687-0149CE08892A}" type="datetimeFigureOut">
              <a:rPr kumimoji="1" lang="ja-JP" altLang="en-US" smtClean="0"/>
              <a:t>2025/3/27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1BC10A5-3521-4240-850D-F8D1A865D449}" type="slidenum">
              <a:rPr kumimoji="1" lang="ja-JP" altLang="en-US" smtClean="0"/>
              <a:t>‹#›</a:t>
            </a:fld>
            <a:endParaRPr kumimoji="1" lang="ja-JP" altLang="en-US"/>
          </a:p>
        </p:txBody>
      </p:sp>
    </p:spTree>
    <p:extLst>
      <p:ext uri="{BB962C8B-B14F-4D97-AF65-F5344CB8AC3E}">
        <p14:creationId xmlns:p14="http://schemas.microsoft.com/office/powerpoint/2010/main" val="31797532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12C6DBE-CBBC-4F15-A687-0149CE08892A}" type="datetimeFigureOut">
              <a:rPr kumimoji="1" lang="ja-JP" altLang="en-US" smtClean="0"/>
              <a:t>2025/3/27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1BC10A5-3521-4240-850D-F8D1A865D449}" type="slidenum">
              <a:rPr kumimoji="1" lang="ja-JP" altLang="en-US" smtClean="0"/>
              <a:t>‹#›</a:t>
            </a:fld>
            <a:endParaRPr kumimoji="1" lang="ja-JP" altLang="en-US"/>
          </a:p>
        </p:txBody>
      </p:sp>
    </p:spTree>
    <p:extLst>
      <p:ext uri="{BB962C8B-B14F-4D97-AF65-F5344CB8AC3E}">
        <p14:creationId xmlns:p14="http://schemas.microsoft.com/office/powerpoint/2010/main" val="17836531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12C6DBE-CBBC-4F15-A687-0149CE08892A}" type="datetimeFigureOut">
              <a:rPr kumimoji="1" lang="ja-JP" altLang="en-US" smtClean="0"/>
              <a:t>2025/3/27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1BC10A5-3521-4240-850D-F8D1A865D449}" type="slidenum">
              <a:rPr kumimoji="1" lang="ja-JP" altLang="en-US" smtClean="0"/>
              <a:t>‹#›</a:t>
            </a:fld>
            <a:endParaRPr kumimoji="1" lang="ja-JP" altLang="en-US"/>
          </a:p>
        </p:txBody>
      </p:sp>
    </p:spTree>
    <p:extLst>
      <p:ext uri="{BB962C8B-B14F-4D97-AF65-F5344CB8AC3E}">
        <p14:creationId xmlns:p14="http://schemas.microsoft.com/office/powerpoint/2010/main" val="29644584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2C6DBE-CBBC-4F15-A687-0149CE08892A}" type="datetimeFigureOut">
              <a:rPr kumimoji="1" lang="ja-JP" altLang="en-US" smtClean="0"/>
              <a:t>2025/3/27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1BC10A5-3521-4240-850D-F8D1A865D449}" type="slidenum">
              <a:rPr kumimoji="1" lang="ja-JP" altLang="en-US" smtClean="0"/>
              <a:t>‹#›</a:t>
            </a:fld>
            <a:endParaRPr kumimoji="1" lang="ja-JP" altLang="en-US"/>
          </a:p>
        </p:txBody>
      </p:sp>
    </p:spTree>
    <p:extLst>
      <p:ext uri="{BB962C8B-B14F-4D97-AF65-F5344CB8AC3E}">
        <p14:creationId xmlns:p14="http://schemas.microsoft.com/office/powerpoint/2010/main" val="11057166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ja-JP" altLang="en-US"/>
              <a:t>マスター タイトルの書式設定</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12C6DBE-CBBC-4F15-A687-0149CE08892A}" type="datetimeFigureOut">
              <a:rPr kumimoji="1" lang="ja-JP" altLang="en-US" smtClean="0"/>
              <a:t>2025/3/27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1BC10A5-3521-4240-850D-F8D1A865D449}" type="slidenum">
              <a:rPr kumimoji="1" lang="ja-JP" altLang="en-US" smtClean="0"/>
              <a:t>‹#›</a:t>
            </a:fld>
            <a:endParaRPr kumimoji="1" lang="ja-JP" altLang="en-US"/>
          </a:p>
        </p:txBody>
      </p:sp>
    </p:spTree>
    <p:extLst>
      <p:ext uri="{BB962C8B-B14F-4D97-AF65-F5344CB8AC3E}">
        <p14:creationId xmlns:p14="http://schemas.microsoft.com/office/powerpoint/2010/main" val="22804318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12C6DBE-CBBC-4F15-A687-0149CE08892A}" type="datetimeFigureOut">
              <a:rPr kumimoji="1" lang="ja-JP" altLang="en-US" smtClean="0"/>
              <a:t>2025/3/27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1BC10A5-3521-4240-850D-F8D1A865D449}" type="slidenum">
              <a:rPr kumimoji="1" lang="ja-JP" altLang="en-US" smtClean="0"/>
              <a:t>‹#›</a:t>
            </a:fld>
            <a:endParaRPr kumimoji="1" lang="ja-JP" altLang="en-US"/>
          </a:p>
        </p:txBody>
      </p:sp>
    </p:spTree>
    <p:extLst>
      <p:ext uri="{BB962C8B-B14F-4D97-AF65-F5344CB8AC3E}">
        <p14:creationId xmlns:p14="http://schemas.microsoft.com/office/powerpoint/2010/main" val="15540146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12C6DBE-CBBC-4F15-A687-0149CE08892A}" type="datetimeFigureOut">
              <a:rPr kumimoji="1" lang="ja-JP" altLang="en-US" smtClean="0"/>
              <a:t>2025/3/27</a:t>
            </a:fld>
            <a:endParaRPr kumimoji="1" lang="ja-JP" alt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1BC10A5-3521-4240-850D-F8D1A865D449}" type="slidenum">
              <a:rPr kumimoji="1" lang="ja-JP" altLang="en-US" smtClean="0"/>
              <a:t>‹#›</a:t>
            </a:fld>
            <a:endParaRPr kumimoji="1" lang="ja-JP" altLang="en-US"/>
          </a:p>
        </p:txBody>
      </p:sp>
    </p:spTree>
    <p:extLst>
      <p:ext uri="{BB962C8B-B14F-4D97-AF65-F5344CB8AC3E}">
        <p14:creationId xmlns:p14="http://schemas.microsoft.com/office/powerpoint/2010/main" val="16999767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E9EEFA7D-BB34-CD9D-5B7F-52C81C2751E4}"/>
              </a:ext>
            </a:extLst>
          </p:cNvPr>
          <p:cNvSpPr>
            <a:spLocks noGrp="1"/>
          </p:cNvSpPr>
          <p:nvPr>
            <p:ph type="ctrTitle"/>
          </p:nvPr>
        </p:nvSpPr>
        <p:spPr>
          <a:xfrm>
            <a:off x="242047" y="1710268"/>
            <a:ext cx="9421906" cy="1718732"/>
          </a:xfrm>
        </p:spPr>
        <p:txBody>
          <a:bodyPr/>
          <a:lstStyle/>
          <a:p>
            <a:pPr algn="ctr"/>
            <a:r>
              <a:rPr lang="ja-JP" altLang="en-US" sz="3200" dirty="0"/>
              <a:t>児童発達支援・放課後等デイサービスにおける</a:t>
            </a:r>
            <a:br>
              <a:rPr lang="en-US" altLang="ja-JP" sz="3200" dirty="0"/>
            </a:br>
            <a:r>
              <a:rPr lang="ja-JP" altLang="en-US" sz="3200" dirty="0"/>
              <a:t>支援プログラム　公表</a:t>
            </a:r>
          </a:p>
        </p:txBody>
      </p:sp>
      <p:sp>
        <p:nvSpPr>
          <p:cNvPr id="5" name="字幕 4">
            <a:extLst>
              <a:ext uri="{FF2B5EF4-FFF2-40B4-BE49-F238E27FC236}">
                <a16:creationId xmlns:a16="http://schemas.microsoft.com/office/drawing/2014/main" id="{A563C98D-E633-BA5B-6A9C-8A22B1FF3858}"/>
              </a:ext>
            </a:extLst>
          </p:cNvPr>
          <p:cNvSpPr>
            <a:spLocks noGrp="1"/>
          </p:cNvSpPr>
          <p:nvPr>
            <p:ph type="subTitle" idx="1"/>
          </p:nvPr>
        </p:nvSpPr>
        <p:spPr/>
        <p:txBody>
          <a:bodyPr/>
          <a:lstStyle/>
          <a:p>
            <a:r>
              <a:rPr lang="ja-JP" altLang="en-US" dirty="0"/>
              <a:t>株式会社レーヴ　放課後等デイサービス童夢</a:t>
            </a:r>
            <a:endParaRPr lang="en-US" altLang="ja-JP" dirty="0"/>
          </a:p>
          <a:p>
            <a:r>
              <a:rPr lang="ja-JP" altLang="en-US" dirty="0"/>
              <a:t>作成日　令和</a:t>
            </a:r>
            <a:r>
              <a:rPr lang="en-US" altLang="ja-JP" dirty="0"/>
              <a:t>7</a:t>
            </a:r>
            <a:r>
              <a:rPr lang="ja-JP" altLang="en-US" dirty="0"/>
              <a:t>年　</a:t>
            </a:r>
            <a:r>
              <a:rPr lang="en-US" altLang="ja-JP" dirty="0"/>
              <a:t>1</a:t>
            </a:r>
            <a:r>
              <a:rPr lang="ja-JP" altLang="en-US" dirty="0"/>
              <a:t>月</a:t>
            </a:r>
          </a:p>
        </p:txBody>
      </p:sp>
    </p:spTree>
    <p:extLst>
      <p:ext uri="{BB962C8B-B14F-4D97-AF65-F5344CB8AC3E}">
        <p14:creationId xmlns:p14="http://schemas.microsoft.com/office/powerpoint/2010/main" val="34014949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A2887EF-D4B9-EB9D-2F2D-7762176C23A2}"/>
              </a:ext>
            </a:extLst>
          </p:cNvPr>
          <p:cNvSpPr>
            <a:spLocks noGrp="1"/>
          </p:cNvSpPr>
          <p:nvPr>
            <p:ph type="title"/>
          </p:nvPr>
        </p:nvSpPr>
        <p:spPr/>
        <p:txBody>
          <a:bodyPr/>
          <a:lstStyle/>
          <a:p>
            <a:r>
              <a:rPr kumimoji="1" lang="ja-JP" altLang="en-US" dirty="0"/>
              <a:t>法人理念</a:t>
            </a:r>
          </a:p>
        </p:txBody>
      </p:sp>
      <p:sp>
        <p:nvSpPr>
          <p:cNvPr id="3" name="コンテンツ プレースホルダー 2">
            <a:extLst>
              <a:ext uri="{FF2B5EF4-FFF2-40B4-BE49-F238E27FC236}">
                <a16:creationId xmlns:a16="http://schemas.microsoft.com/office/drawing/2014/main" id="{376076C6-7306-798B-56AD-5F5C453D3000}"/>
              </a:ext>
            </a:extLst>
          </p:cNvPr>
          <p:cNvSpPr>
            <a:spLocks noGrp="1"/>
          </p:cNvSpPr>
          <p:nvPr>
            <p:ph idx="1"/>
          </p:nvPr>
        </p:nvSpPr>
        <p:spPr/>
        <p:txBody>
          <a:bodyPr>
            <a:normAutofit/>
          </a:bodyPr>
          <a:lstStyle/>
          <a:p>
            <a:r>
              <a:rPr kumimoji="1" lang="ja-JP" altLang="en-US" sz="2800" dirty="0"/>
              <a:t>子どもたちが、可能な限り、居住地域における生活が継続できることを念頭におき、日常生活における基本的動作を習得し、集団生活に適応することができるよう適切な支援を届ける。</a:t>
            </a:r>
          </a:p>
        </p:txBody>
      </p:sp>
    </p:spTree>
    <p:extLst>
      <p:ext uri="{BB962C8B-B14F-4D97-AF65-F5344CB8AC3E}">
        <p14:creationId xmlns:p14="http://schemas.microsoft.com/office/powerpoint/2010/main" val="2821818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7494845-3351-AC9B-BE0E-C9EAA44AD096}"/>
              </a:ext>
            </a:extLst>
          </p:cNvPr>
          <p:cNvSpPr>
            <a:spLocks noGrp="1"/>
          </p:cNvSpPr>
          <p:nvPr>
            <p:ph type="title"/>
          </p:nvPr>
        </p:nvSpPr>
        <p:spPr/>
        <p:txBody>
          <a:bodyPr/>
          <a:lstStyle/>
          <a:p>
            <a:r>
              <a:rPr kumimoji="1" lang="ja-JP" altLang="en-US" dirty="0"/>
              <a:t>支援方針</a:t>
            </a:r>
            <a:br>
              <a:rPr kumimoji="1" lang="en-US" altLang="ja-JP" dirty="0"/>
            </a:br>
            <a:endParaRPr kumimoji="1" lang="ja-JP" altLang="en-US" dirty="0"/>
          </a:p>
        </p:txBody>
      </p:sp>
      <p:sp>
        <p:nvSpPr>
          <p:cNvPr id="3" name="コンテンツ プレースホルダー 2">
            <a:extLst>
              <a:ext uri="{FF2B5EF4-FFF2-40B4-BE49-F238E27FC236}">
                <a16:creationId xmlns:a16="http://schemas.microsoft.com/office/drawing/2014/main" id="{EC7D7395-BEAB-C82B-6B9F-7A90D5622EF9}"/>
              </a:ext>
            </a:extLst>
          </p:cNvPr>
          <p:cNvSpPr>
            <a:spLocks noGrp="1"/>
          </p:cNvSpPr>
          <p:nvPr>
            <p:ph idx="1"/>
          </p:nvPr>
        </p:nvSpPr>
        <p:spPr/>
        <p:txBody>
          <a:bodyPr/>
          <a:lstStyle/>
          <a:p>
            <a:r>
              <a:rPr kumimoji="1" lang="ja-JP" altLang="en-US" dirty="0"/>
              <a:t>①子どもたちの身体及び精神の状況並びにそのおかれている環境に応じ、適切なサービスを提供します。</a:t>
            </a:r>
            <a:endParaRPr kumimoji="1" lang="en-US" altLang="ja-JP" dirty="0"/>
          </a:p>
          <a:p>
            <a:r>
              <a:rPr kumimoji="1" lang="ja-JP" altLang="en-US" dirty="0"/>
              <a:t>②子どもたちの意思及び人格を尊重して、常に子どもたちの立場に立ったサービスを提供します。</a:t>
            </a:r>
            <a:endParaRPr kumimoji="1" lang="en-US" altLang="ja-JP" dirty="0"/>
          </a:p>
          <a:p>
            <a:r>
              <a:rPr kumimoji="1" lang="ja-JP" altLang="en-US" dirty="0"/>
              <a:t>③子どもたち又はその家族に対し、サービスの内容及び提供方法などについて、理解しやすいように説明を行い、同意を得ます。</a:t>
            </a:r>
            <a:endParaRPr kumimoji="1" lang="en-US" altLang="ja-JP" dirty="0"/>
          </a:p>
          <a:p>
            <a:r>
              <a:rPr kumimoji="1" lang="ja-JP" altLang="en-US" dirty="0"/>
              <a:t>④地域との結びつきを重視し、市町村、他の事業者との連携を図ると共に、地域住民及びボランティア等との交流に努めます。</a:t>
            </a:r>
            <a:endParaRPr kumimoji="1" lang="en-US" altLang="ja-JP" dirty="0"/>
          </a:p>
          <a:p>
            <a:r>
              <a:rPr kumimoji="1" lang="ja-JP" altLang="en-US" dirty="0"/>
              <a:t>⑤提供するサービスの質の評価を行い、常に改善を図るように努めます。</a:t>
            </a:r>
          </a:p>
        </p:txBody>
      </p:sp>
    </p:spTree>
    <p:extLst>
      <p:ext uri="{BB962C8B-B14F-4D97-AF65-F5344CB8AC3E}">
        <p14:creationId xmlns:p14="http://schemas.microsoft.com/office/powerpoint/2010/main" val="25504365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26793B4-0735-0319-DA01-2BF08E78A759}"/>
              </a:ext>
            </a:extLst>
          </p:cNvPr>
          <p:cNvSpPr>
            <a:spLocks noGrp="1"/>
          </p:cNvSpPr>
          <p:nvPr>
            <p:ph type="title"/>
          </p:nvPr>
        </p:nvSpPr>
        <p:spPr/>
        <p:txBody>
          <a:bodyPr/>
          <a:lstStyle/>
          <a:p>
            <a:r>
              <a:rPr kumimoji="1" lang="ja-JP" altLang="en-US" dirty="0"/>
              <a:t>営業時間</a:t>
            </a:r>
            <a:br>
              <a:rPr kumimoji="1" lang="en-US" altLang="ja-JP" dirty="0"/>
            </a:br>
            <a:endParaRPr kumimoji="1" lang="ja-JP" altLang="en-US" dirty="0"/>
          </a:p>
        </p:txBody>
      </p:sp>
      <p:graphicFrame>
        <p:nvGraphicFramePr>
          <p:cNvPr id="7" name="コンテンツ プレースホルダー 6">
            <a:extLst>
              <a:ext uri="{FF2B5EF4-FFF2-40B4-BE49-F238E27FC236}">
                <a16:creationId xmlns:a16="http://schemas.microsoft.com/office/drawing/2014/main" id="{69CAE349-C28F-FF67-7DA3-6653950EF237}"/>
              </a:ext>
            </a:extLst>
          </p:cNvPr>
          <p:cNvGraphicFramePr>
            <a:graphicFrameLocks noGrp="1"/>
          </p:cNvGraphicFramePr>
          <p:nvPr>
            <p:ph idx="1"/>
            <p:extLst>
              <p:ext uri="{D42A27DB-BD31-4B8C-83A1-F6EECF244321}">
                <p14:modId xmlns:p14="http://schemas.microsoft.com/office/powerpoint/2010/main" val="107305734"/>
              </p:ext>
            </p:extLst>
          </p:nvPr>
        </p:nvGraphicFramePr>
        <p:xfrm>
          <a:off x="677334" y="1249690"/>
          <a:ext cx="8596312" cy="4175760"/>
        </p:xfrm>
        <a:graphic>
          <a:graphicData uri="http://schemas.openxmlformats.org/drawingml/2006/table">
            <a:tbl>
              <a:tblPr firstRow="1" bandRow="1">
                <a:tableStyleId>{5C22544A-7EE6-4342-B048-85BDC9FD1C3A}</a:tableStyleId>
              </a:tblPr>
              <a:tblGrid>
                <a:gridCol w="3696913">
                  <a:extLst>
                    <a:ext uri="{9D8B030D-6E8A-4147-A177-3AD203B41FA5}">
                      <a16:colId xmlns:a16="http://schemas.microsoft.com/office/drawing/2014/main" val="2641490010"/>
                    </a:ext>
                  </a:extLst>
                </a:gridCol>
                <a:gridCol w="4899399">
                  <a:extLst>
                    <a:ext uri="{9D8B030D-6E8A-4147-A177-3AD203B41FA5}">
                      <a16:colId xmlns:a16="http://schemas.microsoft.com/office/drawing/2014/main" val="3889970486"/>
                    </a:ext>
                  </a:extLst>
                </a:gridCol>
              </a:tblGrid>
              <a:tr h="357691">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2186604851"/>
                  </a:ext>
                </a:extLst>
              </a:tr>
              <a:tr h="524598">
                <a:tc>
                  <a:txBody>
                    <a:bodyPr/>
                    <a:lstStyle/>
                    <a:p>
                      <a:r>
                        <a:rPr kumimoji="1" lang="ja-JP" altLang="en-US" dirty="0"/>
                        <a:t>営業日</a:t>
                      </a:r>
                    </a:p>
                  </a:txBody>
                  <a:tcPr/>
                </a:tc>
                <a:tc>
                  <a:txBody>
                    <a:bodyPr/>
                    <a:lstStyle/>
                    <a:p>
                      <a:r>
                        <a:rPr kumimoji="1" lang="ja-JP" altLang="en-US" dirty="0"/>
                        <a:t>・毎週　月曜日～土曜日、祝日</a:t>
                      </a:r>
                      <a:endParaRPr kumimoji="1" lang="en-US" altLang="ja-JP" dirty="0"/>
                    </a:p>
                    <a:p>
                      <a:r>
                        <a:rPr kumimoji="1" lang="en-US" altLang="ja-JP" sz="1400" dirty="0"/>
                        <a:t>(8</a:t>
                      </a:r>
                      <a:r>
                        <a:rPr kumimoji="1" lang="ja-JP" altLang="en-US" sz="1400" dirty="0"/>
                        <a:t>月</a:t>
                      </a:r>
                      <a:r>
                        <a:rPr kumimoji="1" lang="en-US" altLang="ja-JP" sz="1400" dirty="0"/>
                        <a:t>14</a:t>
                      </a:r>
                      <a:r>
                        <a:rPr kumimoji="1" lang="ja-JP" altLang="en-US" sz="1400" dirty="0"/>
                        <a:t>日～</a:t>
                      </a:r>
                      <a:r>
                        <a:rPr kumimoji="1" lang="en-US" altLang="ja-JP" sz="1400" dirty="0"/>
                        <a:t>16</a:t>
                      </a:r>
                      <a:r>
                        <a:rPr kumimoji="1" lang="ja-JP" altLang="en-US" sz="1400" dirty="0"/>
                        <a:t>日及び</a:t>
                      </a:r>
                      <a:r>
                        <a:rPr kumimoji="1" lang="en-US" altLang="ja-JP" sz="1400" dirty="0"/>
                        <a:t>12</a:t>
                      </a:r>
                      <a:r>
                        <a:rPr kumimoji="1" lang="ja-JP" altLang="en-US" sz="1400" dirty="0"/>
                        <a:t>月</a:t>
                      </a:r>
                      <a:r>
                        <a:rPr kumimoji="1" lang="en-US" altLang="ja-JP" sz="1400" dirty="0"/>
                        <a:t>30</a:t>
                      </a:r>
                      <a:r>
                        <a:rPr kumimoji="1" lang="ja-JP" altLang="en-US" sz="1400" dirty="0"/>
                        <a:t>日～</a:t>
                      </a:r>
                      <a:r>
                        <a:rPr kumimoji="1" lang="en-US" altLang="ja-JP" sz="1400" dirty="0"/>
                        <a:t>1</a:t>
                      </a:r>
                      <a:r>
                        <a:rPr kumimoji="1" lang="ja-JP" altLang="en-US" sz="1400" dirty="0"/>
                        <a:t>月</a:t>
                      </a:r>
                      <a:r>
                        <a:rPr kumimoji="1" lang="en-US" altLang="ja-JP" sz="1400" dirty="0"/>
                        <a:t>3</a:t>
                      </a:r>
                      <a:r>
                        <a:rPr kumimoji="1" lang="ja-JP" altLang="en-US" sz="1400" dirty="0"/>
                        <a:t>日は閉所日です</a:t>
                      </a:r>
                      <a:r>
                        <a:rPr kumimoji="1" lang="en-US" altLang="ja-JP" sz="1400" dirty="0"/>
                        <a:t>)</a:t>
                      </a:r>
                      <a:endParaRPr kumimoji="1" lang="ja-JP" altLang="en-US" sz="1400" dirty="0"/>
                    </a:p>
                  </a:txBody>
                  <a:tcPr/>
                </a:tc>
                <a:extLst>
                  <a:ext uri="{0D108BD9-81ED-4DB2-BD59-A6C34878D82A}">
                    <a16:rowId xmlns:a16="http://schemas.microsoft.com/office/drawing/2014/main" val="2207994411"/>
                  </a:ext>
                </a:extLst>
              </a:tr>
              <a:tr h="1028578">
                <a:tc>
                  <a:txBody>
                    <a:bodyPr/>
                    <a:lstStyle/>
                    <a:p>
                      <a:r>
                        <a:rPr kumimoji="1" lang="ja-JP" altLang="en-US" dirty="0"/>
                        <a:t>営業時間</a:t>
                      </a:r>
                    </a:p>
                  </a:txBody>
                  <a:tcPr/>
                </a:tc>
                <a:tc>
                  <a:txBody>
                    <a:bodyPr/>
                    <a:lstStyle/>
                    <a:p>
                      <a:r>
                        <a:rPr kumimoji="1" lang="ja-JP" altLang="en-US" dirty="0"/>
                        <a:t>・月曜日～金曜日　</a:t>
                      </a:r>
                      <a:endParaRPr kumimoji="1" lang="en-US" altLang="ja-JP" dirty="0"/>
                    </a:p>
                    <a:p>
                      <a:r>
                        <a:rPr kumimoji="1" lang="ja-JP" altLang="en-US" dirty="0"/>
                        <a:t>　　午後</a:t>
                      </a:r>
                      <a:r>
                        <a:rPr kumimoji="1" lang="en-US" altLang="ja-JP" dirty="0"/>
                        <a:t>1</a:t>
                      </a:r>
                      <a:r>
                        <a:rPr kumimoji="1" lang="ja-JP" altLang="en-US" dirty="0"/>
                        <a:t>時～午後</a:t>
                      </a:r>
                      <a:r>
                        <a:rPr kumimoji="1" lang="en-US" altLang="ja-JP" dirty="0"/>
                        <a:t>6</a:t>
                      </a:r>
                      <a:r>
                        <a:rPr kumimoji="1" lang="ja-JP" altLang="en-US" dirty="0"/>
                        <a:t>時</a:t>
                      </a:r>
                      <a:r>
                        <a:rPr kumimoji="1" lang="en-US" altLang="ja-JP" dirty="0"/>
                        <a:t>30</a:t>
                      </a:r>
                      <a:r>
                        <a:rPr kumimoji="1" lang="ja-JP" altLang="en-US" dirty="0"/>
                        <a:t>分</a:t>
                      </a:r>
                      <a:endParaRPr kumimoji="1" lang="en-US" altLang="ja-JP" dirty="0"/>
                    </a:p>
                    <a:p>
                      <a:r>
                        <a:rPr kumimoji="1" lang="ja-JP" altLang="en-US" dirty="0"/>
                        <a:t>・土曜日・祝日・長期休暇中</a:t>
                      </a:r>
                      <a:endParaRPr kumimoji="1" lang="en-US" altLang="ja-JP" dirty="0"/>
                    </a:p>
                    <a:p>
                      <a:r>
                        <a:rPr kumimoji="1" lang="ja-JP" altLang="en-US" dirty="0"/>
                        <a:t>　　午前</a:t>
                      </a:r>
                      <a:r>
                        <a:rPr kumimoji="1" lang="en-US" altLang="ja-JP" dirty="0"/>
                        <a:t>9</a:t>
                      </a:r>
                      <a:r>
                        <a:rPr kumimoji="1" lang="ja-JP" altLang="en-US" dirty="0"/>
                        <a:t>時</a:t>
                      </a:r>
                      <a:r>
                        <a:rPr kumimoji="1" lang="en-US" altLang="ja-JP" dirty="0"/>
                        <a:t>30</a:t>
                      </a:r>
                      <a:r>
                        <a:rPr kumimoji="1" lang="ja-JP" altLang="en-US" dirty="0"/>
                        <a:t>分～午後</a:t>
                      </a:r>
                      <a:r>
                        <a:rPr kumimoji="1" lang="en-US" altLang="ja-JP" dirty="0"/>
                        <a:t>6</a:t>
                      </a:r>
                      <a:r>
                        <a:rPr kumimoji="1" lang="ja-JP" altLang="en-US" dirty="0"/>
                        <a:t>時</a:t>
                      </a:r>
                    </a:p>
                  </a:txBody>
                  <a:tcPr/>
                </a:tc>
                <a:extLst>
                  <a:ext uri="{0D108BD9-81ED-4DB2-BD59-A6C34878D82A}">
                    <a16:rowId xmlns:a16="http://schemas.microsoft.com/office/drawing/2014/main" val="3631635652"/>
                  </a:ext>
                </a:extLst>
              </a:tr>
              <a:tr h="738466">
                <a:tc>
                  <a:txBody>
                    <a:bodyPr/>
                    <a:lstStyle/>
                    <a:p>
                      <a:r>
                        <a:rPr kumimoji="1" lang="ja-JP" altLang="en-US" dirty="0"/>
                        <a:t>サービス提供日</a:t>
                      </a:r>
                    </a:p>
                  </a:txBody>
                  <a:tcPr/>
                </a:tc>
                <a:tc>
                  <a:txBody>
                    <a:bodyPr/>
                    <a:lstStyle/>
                    <a:p>
                      <a:r>
                        <a:rPr kumimoji="1" lang="ja-JP" altLang="en-US" dirty="0"/>
                        <a:t>・毎週　月曜日～土曜日、祝日</a:t>
                      </a:r>
                    </a:p>
                    <a:p>
                      <a:r>
                        <a:rPr kumimoji="1" lang="en-US" altLang="ja-JP" sz="1400" dirty="0"/>
                        <a:t>(8</a:t>
                      </a:r>
                      <a:r>
                        <a:rPr kumimoji="1" lang="ja-JP" altLang="en-US" sz="1400" dirty="0"/>
                        <a:t>月</a:t>
                      </a:r>
                      <a:r>
                        <a:rPr kumimoji="1" lang="en-US" altLang="ja-JP" sz="1400" dirty="0"/>
                        <a:t>14</a:t>
                      </a:r>
                      <a:r>
                        <a:rPr kumimoji="1" lang="ja-JP" altLang="en-US" sz="1400" dirty="0"/>
                        <a:t>日～</a:t>
                      </a:r>
                      <a:r>
                        <a:rPr kumimoji="1" lang="en-US" altLang="ja-JP" sz="1400" dirty="0"/>
                        <a:t>16</a:t>
                      </a:r>
                      <a:r>
                        <a:rPr kumimoji="1" lang="ja-JP" altLang="en-US" sz="1400" dirty="0"/>
                        <a:t>日及び</a:t>
                      </a:r>
                      <a:r>
                        <a:rPr kumimoji="1" lang="en-US" altLang="ja-JP" sz="1400" dirty="0"/>
                        <a:t>12</a:t>
                      </a:r>
                      <a:r>
                        <a:rPr kumimoji="1" lang="ja-JP" altLang="en-US" sz="1400" dirty="0"/>
                        <a:t>月</a:t>
                      </a:r>
                      <a:r>
                        <a:rPr kumimoji="1" lang="en-US" altLang="ja-JP" sz="1400" dirty="0"/>
                        <a:t>30</a:t>
                      </a:r>
                      <a:r>
                        <a:rPr kumimoji="1" lang="ja-JP" altLang="en-US" sz="1400" dirty="0"/>
                        <a:t>日～</a:t>
                      </a:r>
                      <a:r>
                        <a:rPr kumimoji="1" lang="en-US" altLang="ja-JP" sz="1400" dirty="0"/>
                        <a:t>1</a:t>
                      </a:r>
                      <a:r>
                        <a:rPr kumimoji="1" lang="ja-JP" altLang="en-US" sz="1400" dirty="0"/>
                        <a:t>月</a:t>
                      </a:r>
                      <a:r>
                        <a:rPr kumimoji="1" lang="en-US" altLang="ja-JP" sz="1400" dirty="0"/>
                        <a:t>3</a:t>
                      </a:r>
                      <a:r>
                        <a:rPr kumimoji="1" lang="ja-JP" altLang="en-US" sz="1400" dirty="0"/>
                        <a:t>日は閉所日です</a:t>
                      </a:r>
                      <a:r>
                        <a:rPr kumimoji="1" lang="en-US" altLang="ja-JP" sz="1400" dirty="0"/>
                        <a:t>)</a:t>
                      </a:r>
                    </a:p>
                    <a:p>
                      <a:endParaRPr kumimoji="1" lang="ja-JP" altLang="en-US" dirty="0"/>
                    </a:p>
                  </a:txBody>
                  <a:tcPr/>
                </a:tc>
                <a:extLst>
                  <a:ext uri="{0D108BD9-81ED-4DB2-BD59-A6C34878D82A}">
                    <a16:rowId xmlns:a16="http://schemas.microsoft.com/office/drawing/2014/main" val="1581509447"/>
                  </a:ext>
                </a:extLst>
              </a:tr>
              <a:tr h="1028578">
                <a:tc>
                  <a:txBody>
                    <a:bodyPr/>
                    <a:lstStyle/>
                    <a:p>
                      <a:r>
                        <a:rPr kumimoji="1" lang="ja-JP" altLang="en-US" dirty="0"/>
                        <a:t>サービス提供時間</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mn-lt"/>
                          <a:ea typeface="+mn-ea"/>
                          <a:cs typeface="+mn-cs"/>
                        </a:rPr>
                        <a:t>・月曜日～金曜日　</a:t>
                      </a:r>
                      <a:endParaRPr kumimoji="1" lang="en-US" altLang="ja-JP" sz="18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mn-lt"/>
                          <a:ea typeface="+mn-ea"/>
                          <a:cs typeface="+mn-cs"/>
                        </a:rPr>
                        <a:t>　　午後</a:t>
                      </a:r>
                      <a:r>
                        <a:rPr kumimoji="1" lang="en-US" altLang="ja-JP" sz="1800" b="0" i="0" u="none" strike="noStrike" kern="1200" cap="none" spc="0" normalizeH="0" baseline="0" noProof="0" dirty="0">
                          <a:ln>
                            <a:noFill/>
                          </a:ln>
                          <a:solidFill>
                            <a:prstClr val="black"/>
                          </a:solidFill>
                          <a:effectLst/>
                          <a:uLnTx/>
                          <a:uFillTx/>
                          <a:latin typeface="+mn-lt"/>
                          <a:ea typeface="+mn-ea"/>
                          <a:cs typeface="+mn-cs"/>
                        </a:rPr>
                        <a:t>2</a:t>
                      </a:r>
                      <a:r>
                        <a:rPr kumimoji="1" lang="ja-JP" altLang="en-US" sz="1800" b="0" i="0" u="none" strike="noStrike" kern="1200" cap="none" spc="0" normalizeH="0" baseline="0" noProof="0" dirty="0">
                          <a:ln>
                            <a:noFill/>
                          </a:ln>
                          <a:solidFill>
                            <a:prstClr val="black"/>
                          </a:solidFill>
                          <a:effectLst/>
                          <a:uLnTx/>
                          <a:uFillTx/>
                          <a:latin typeface="+mn-lt"/>
                          <a:ea typeface="+mn-ea"/>
                          <a:cs typeface="+mn-cs"/>
                        </a:rPr>
                        <a:t>時</a:t>
                      </a:r>
                      <a:r>
                        <a:rPr kumimoji="1" lang="en-US" altLang="ja-JP" sz="1800" b="0" i="0" u="none" strike="noStrike" kern="1200" cap="none" spc="0" normalizeH="0" baseline="0" noProof="0" dirty="0">
                          <a:ln>
                            <a:noFill/>
                          </a:ln>
                          <a:solidFill>
                            <a:prstClr val="black"/>
                          </a:solidFill>
                          <a:effectLst/>
                          <a:uLnTx/>
                          <a:uFillTx/>
                          <a:latin typeface="+mn-lt"/>
                          <a:ea typeface="+mn-ea"/>
                          <a:cs typeface="+mn-cs"/>
                        </a:rPr>
                        <a:t>30</a:t>
                      </a:r>
                      <a:r>
                        <a:rPr kumimoji="1" lang="ja-JP" altLang="en-US" sz="1800" b="0" i="0" u="none" strike="noStrike" kern="1200" cap="none" spc="0" normalizeH="0" baseline="0" noProof="0" dirty="0">
                          <a:ln>
                            <a:noFill/>
                          </a:ln>
                          <a:solidFill>
                            <a:prstClr val="black"/>
                          </a:solidFill>
                          <a:effectLst/>
                          <a:uLnTx/>
                          <a:uFillTx/>
                          <a:latin typeface="+mn-lt"/>
                          <a:ea typeface="+mn-ea"/>
                          <a:cs typeface="+mn-cs"/>
                        </a:rPr>
                        <a:t>分～午後</a:t>
                      </a:r>
                      <a:r>
                        <a:rPr kumimoji="1" lang="en-US" altLang="ja-JP" sz="1800" b="0" i="0" u="none" strike="noStrike" kern="1200" cap="none" spc="0" normalizeH="0" baseline="0" noProof="0" dirty="0">
                          <a:ln>
                            <a:noFill/>
                          </a:ln>
                          <a:solidFill>
                            <a:prstClr val="black"/>
                          </a:solidFill>
                          <a:effectLst/>
                          <a:uLnTx/>
                          <a:uFillTx/>
                          <a:latin typeface="+mn-lt"/>
                          <a:ea typeface="+mn-ea"/>
                          <a:cs typeface="+mn-cs"/>
                        </a:rPr>
                        <a:t>5</a:t>
                      </a:r>
                      <a:r>
                        <a:rPr kumimoji="1" lang="ja-JP" altLang="en-US" sz="1800" b="0" i="0" u="none" strike="noStrike" kern="1200" cap="none" spc="0" normalizeH="0" baseline="0" noProof="0" dirty="0">
                          <a:ln>
                            <a:noFill/>
                          </a:ln>
                          <a:solidFill>
                            <a:prstClr val="black"/>
                          </a:solidFill>
                          <a:effectLst/>
                          <a:uLnTx/>
                          <a:uFillTx/>
                          <a:latin typeface="+mn-lt"/>
                          <a:ea typeface="+mn-ea"/>
                          <a:cs typeface="+mn-cs"/>
                        </a:rPr>
                        <a:t>時</a:t>
                      </a:r>
                      <a:endParaRPr kumimoji="1" lang="en-US" altLang="ja-JP" sz="18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mn-lt"/>
                          <a:ea typeface="+mn-ea"/>
                          <a:cs typeface="+mn-cs"/>
                        </a:rPr>
                        <a:t>・土曜日・祝日・長期休暇中</a:t>
                      </a:r>
                      <a:endParaRPr kumimoji="1" lang="en-US" altLang="ja-JP" sz="18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mn-lt"/>
                          <a:ea typeface="+mn-ea"/>
                          <a:cs typeface="+mn-cs"/>
                        </a:rPr>
                        <a:t>　　午前</a:t>
                      </a:r>
                      <a:r>
                        <a:rPr kumimoji="1" lang="en-US" altLang="ja-JP" sz="1800" b="0" i="0" u="none" strike="noStrike" kern="1200" cap="none" spc="0" normalizeH="0" baseline="0" noProof="0" dirty="0">
                          <a:ln>
                            <a:noFill/>
                          </a:ln>
                          <a:solidFill>
                            <a:prstClr val="black"/>
                          </a:solidFill>
                          <a:effectLst/>
                          <a:uLnTx/>
                          <a:uFillTx/>
                          <a:latin typeface="+mn-lt"/>
                          <a:ea typeface="+mn-ea"/>
                          <a:cs typeface="+mn-cs"/>
                        </a:rPr>
                        <a:t>10</a:t>
                      </a:r>
                      <a:r>
                        <a:rPr kumimoji="1" lang="ja-JP" altLang="en-US" sz="1800" b="0" i="0" u="none" strike="noStrike" kern="1200" cap="none" spc="0" normalizeH="0" baseline="0" noProof="0" dirty="0">
                          <a:ln>
                            <a:noFill/>
                          </a:ln>
                          <a:solidFill>
                            <a:prstClr val="black"/>
                          </a:solidFill>
                          <a:effectLst/>
                          <a:uLnTx/>
                          <a:uFillTx/>
                          <a:latin typeface="+mn-lt"/>
                          <a:ea typeface="+mn-ea"/>
                          <a:cs typeface="+mn-cs"/>
                        </a:rPr>
                        <a:t>時～午後</a:t>
                      </a:r>
                      <a:r>
                        <a:rPr kumimoji="1" lang="en-US" altLang="ja-JP" sz="1800" b="0" i="0" u="none" strike="noStrike" kern="1200" cap="none" spc="0" normalizeH="0" baseline="0" noProof="0" dirty="0">
                          <a:ln>
                            <a:noFill/>
                          </a:ln>
                          <a:solidFill>
                            <a:prstClr val="black"/>
                          </a:solidFill>
                          <a:effectLst/>
                          <a:uLnTx/>
                          <a:uFillTx/>
                          <a:latin typeface="+mn-lt"/>
                          <a:ea typeface="+mn-ea"/>
                          <a:cs typeface="+mn-cs"/>
                        </a:rPr>
                        <a:t>4</a:t>
                      </a:r>
                      <a:r>
                        <a:rPr kumimoji="1" lang="ja-JP" altLang="en-US" sz="1800" b="0" i="0" u="none" strike="noStrike" kern="1200" cap="none" spc="0" normalizeH="0" baseline="0" noProof="0" dirty="0">
                          <a:ln>
                            <a:noFill/>
                          </a:ln>
                          <a:solidFill>
                            <a:prstClr val="black"/>
                          </a:solidFill>
                          <a:effectLst/>
                          <a:uLnTx/>
                          <a:uFillTx/>
                          <a:latin typeface="+mn-lt"/>
                          <a:ea typeface="+mn-ea"/>
                          <a:cs typeface="+mn-cs"/>
                        </a:rPr>
                        <a:t>時</a:t>
                      </a:r>
                    </a:p>
                  </a:txBody>
                  <a:tcPr/>
                </a:tc>
                <a:extLst>
                  <a:ext uri="{0D108BD9-81ED-4DB2-BD59-A6C34878D82A}">
                    <a16:rowId xmlns:a16="http://schemas.microsoft.com/office/drawing/2014/main" val="1954940055"/>
                  </a:ext>
                </a:extLst>
              </a:tr>
            </a:tbl>
          </a:graphicData>
        </a:graphic>
      </p:graphicFrame>
      <p:sp>
        <p:nvSpPr>
          <p:cNvPr id="8" name="テキスト ボックス 7">
            <a:extLst>
              <a:ext uri="{FF2B5EF4-FFF2-40B4-BE49-F238E27FC236}">
                <a16:creationId xmlns:a16="http://schemas.microsoft.com/office/drawing/2014/main" id="{1B4CBA6E-0D0D-46FE-D108-037CA11E1D4C}"/>
              </a:ext>
            </a:extLst>
          </p:cNvPr>
          <p:cNvSpPr txBox="1"/>
          <p:nvPr/>
        </p:nvSpPr>
        <p:spPr>
          <a:xfrm>
            <a:off x="676978" y="5629835"/>
            <a:ext cx="8596668" cy="646331"/>
          </a:xfrm>
          <a:prstGeom prst="rect">
            <a:avLst/>
          </a:prstGeom>
          <a:noFill/>
        </p:spPr>
        <p:txBody>
          <a:bodyPr wrap="square" rtlCol="0">
            <a:spAutoFit/>
          </a:bodyPr>
          <a:lstStyle/>
          <a:p>
            <a:r>
              <a:rPr kumimoji="1" lang="ja-JP" altLang="en-US" dirty="0"/>
              <a:t>・送迎は行っています。</a:t>
            </a:r>
            <a:endParaRPr kumimoji="1" lang="en-US" altLang="ja-JP" dirty="0"/>
          </a:p>
          <a:p>
            <a:r>
              <a:rPr kumimoji="1" lang="ja-JP" altLang="en-US" dirty="0"/>
              <a:t>・送迎時間等はお気軽にご相談ください。</a:t>
            </a:r>
          </a:p>
        </p:txBody>
      </p:sp>
    </p:spTree>
    <p:extLst>
      <p:ext uri="{BB962C8B-B14F-4D97-AF65-F5344CB8AC3E}">
        <p14:creationId xmlns:p14="http://schemas.microsoft.com/office/powerpoint/2010/main" val="18359868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A8F85F0-3C20-E0D4-3809-94D00521E6AD}"/>
              </a:ext>
            </a:extLst>
          </p:cNvPr>
          <p:cNvSpPr>
            <a:spLocks noGrp="1"/>
          </p:cNvSpPr>
          <p:nvPr>
            <p:ph type="title"/>
          </p:nvPr>
        </p:nvSpPr>
        <p:spPr/>
        <p:txBody>
          <a:bodyPr/>
          <a:lstStyle/>
          <a:p>
            <a:r>
              <a:rPr kumimoji="1" lang="ja-JP" altLang="en-US"/>
              <a:t>支援内容</a:t>
            </a:r>
            <a:endParaRPr kumimoji="1" lang="ja-JP" altLang="en-US" dirty="0"/>
          </a:p>
        </p:txBody>
      </p:sp>
      <p:pic>
        <p:nvPicPr>
          <p:cNvPr id="4" name="コンテンツ プレースホルダー 3">
            <a:extLst>
              <a:ext uri="{FF2B5EF4-FFF2-40B4-BE49-F238E27FC236}">
                <a16:creationId xmlns:a16="http://schemas.microsoft.com/office/drawing/2014/main" id="{5492FFF4-11DE-8B98-AEC0-D623C2ADCC17}"/>
              </a:ext>
            </a:extLst>
          </p:cNvPr>
          <p:cNvPicPr>
            <a:picLocks noGrp="1" noChangeAspect="1"/>
          </p:cNvPicPr>
          <p:nvPr>
            <p:ph idx="1"/>
          </p:nvPr>
        </p:nvPicPr>
        <p:blipFill>
          <a:blip r:embed="rId2"/>
          <a:stretch>
            <a:fillRect/>
          </a:stretch>
        </p:blipFill>
        <p:spPr>
          <a:xfrm>
            <a:off x="1443940" y="1270000"/>
            <a:ext cx="7830062" cy="5068047"/>
          </a:xfrm>
          <a:prstGeom prst="rect">
            <a:avLst/>
          </a:prstGeom>
        </p:spPr>
      </p:pic>
    </p:spTree>
    <p:extLst>
      <p:ext uri="{BB962C8B-B14F-4D97-AF65-F5344CB8AC3E}">
        <p14:creationId xmlns:p14="http://schemas.microsoft.com/office/powerpoint/2010/main" val="28239243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9087969-D9B3-B7C7-9046-E082946302C1}"/>
              </a:ext>
            </a:extLst>
          </p:cNvPr>
          <p:cNvSpPr>
            <a:spLocks noGrp="1"/>
          </p:cNvSpPr>
          <p:nvPr>
            <p:ph type="title"/>
          </p:nvPr>
        </p:nvSpPr>
        <p:spPr/>
        <p:txBody>
          <a:bodyPr/>
          <a:lstStyle/>
          <a:p>
            <a:r>
              <a:rPr kumimoji="1" lang="ja-JP" altLang="en-US" dirty="0"/>
              <a:t>職員の資質向上・研修</a:t>
            </a:r>
          </a:p>
        </p:txBody>
      </p:sp>
      <p:sp>
        <p:nvSpPr>
          <p:cNvPr id="3" name="コンテンツ プレースホルダー 2">
            <a:extLst>
              <a:ext uri="{FF2B5EF4-FFF2-40B4-BE49-F238E27FC236}">
                <a16:creationId xmlns:a16="http://schemas.microsoft.com/office/drawing/2014/main" id="{B11B0A16-151B-2574-009B-7FD35AB279BE}"/>
              </a:ext>
            </a:extLst>
          </p:cNvPr>
          <p:cNvSpPr>
            <a:spLocks noGrp="1"/>
          </p:cNvSpPr>
          <p:nvPr>
            <p:ph idx="1"/>
          </p:nvPr>
        </p:nvSpPr>
        <p:spPr/>
        <p:txBody>
          <a:bodyPr/>
          <a:lstStyle/>
          <a:p>
            <a:r>
              <a:rPr lang="ja-JP" altLang="en-US" dirty="0"/>
              <a:t>①虐待防止研修</a:t>
            </a:r>
            <a:endParaRPr lang="en-US" altLang="ja-JP" dirty="0"/>
          </a:p>
          <a:p>
            <a:r>
              <a:rPr kumimoji="1" lang="ja-JP" altLang="en-US" dirty="0"/>
              <a:t>②喀痰吸引</a:t>
            </a:r>
            <a:r>
              <a:rPr kumimoji="1" lang="en-US" altLang="ja-JP" dirty="0"/>
              <a:t>3</a:t>
            </a:r>
            <a:r>
              <a:rPr kumimoji="1" lang="ja-JP" altLang="en-US" dirty="0"/>
              <a:t>号研修</a:t>
            </a:r>
            <a:endParaRPr kumimoji="1" lang="en-US" altLang="ja-JP" dirty="0"/>
          </a:p>
          <a:p>
            <a:r>
              <a:rPr lang="ja-JP" altLang="en-US" dirty="0"/>
              <a:t>③口腔ケア研修</a:t>
            </a:r>
            <a:endParaRPr lang="en-US" altLang="ja-JP" dirty="0"/>
          </a:p>
          <a:p>
            <a:r>
              <a:rPr lang="ja-JP" altLang="en-US" dirty="0"/>
              <a:t>④障がい特性理解に関する研修</a:t>
            </a:r>
            <a:endParaRPr lang="en-US" altLang="ja-JP" dirty="0"/>
          </a:p>
          <a:p>
            <a:r>
              <a:rPr lang="ja-JP" altLang="en-US" dirty="0"/>
              <a:t>⑤</a:t>
            </a:r>
            <a:r>
              <a:rPr kumimoji="1" lang="en-US" altLang="ja-JP" dirty="0"/>
              <a:t>BCP</a:t>
            </a:r>
            <a:r>
              <a:rPr kumimoji="1" lang="ja-JP" altLang="en-US" dirty="0"/>
              <a:t>に関する研修</a:t>
            </a:r>
            <a:endParaRPr kumimoji="1" lang="en-US" altLang="ja-JP" dirty="0"/>
          </a:p>
          <a:p>
            <a:pPr marL="0" indent="0">
              <a:buNone/>
            </a:pPr>
            <a:r>
              <a:rPr kumimoji="1" lang="ja-JP" altLang="en-US" dirty="0"/>
              <a:t>　などを行っています。</a:t>
            </a:r>
            <a:endParaRPr kumimoji="1" lang="en-US" altLang="ja-JP" dirty="0"/>
          </a:p>
        </p:txBody>
      </p:sp>
    </p:spTree>
    <p:extLst>
      <p:ext uri="{BB962C8B-B14F-4D97-AF65-F5344CB8AC3E}">
        <p14:creationId xmlns:p14="http://schemas.microsoft.com/office/powerpoint/2010/main" val="6797823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7C83C16-0BF7-4FC8-BAFB-D8AF18FE0FFA}"/>
              </a:ext>
            </a:extLst>
          </p:cNvPr>
          <p:cNvSpPr>
            <a:spLocks noGrp="1"/>
          </p:cNvSpPr>
          <p:nvPr>
            <p:ph type="title"/>
          </p:nvPr>
        </p:nvSpPr>
        <p:spPr/>
        <p:txBody>
          <a:bodyPr/>
          <a:lstStyle/>
          <a:p>
            <a:r>
              <a:rPr kumimoji="1" lang="ja-JP" altLang="en-US" dirty="0"/>
              <a:t>主な行事</a:t>
            </a:r>
          </a:p>
        </p:txBody>
      </p:sp>
      <p:sp>
        <p:nvSpPr>
          <p:cNvPr id="3" name="コンテンツ プレースホルダー 2">
            <a:extLst>
              <a:ext uri="{FF2B5EF4-FFF2-40B4-BE49-F238E27FC236}">
                <a16:creationId xmlns:a16="http://schemas.microsoft.com/office/drawing/2014/main" id="{7B30A675-7EE3-0C02-2F6E-A9F14699EA26}"/>
              </a:ext>
            </a:extLst>
          </p:cNvPr>
          <p:cNvSpPr>
            <a:spLocks noGrp="1"/>
          </p:cNvSpPr>
          <p:nvPr>
            <p:ph idx="1"/>
          </p:nvPr>
        </p:nvSpPr>
        <p:spPr/>
        <p:txBody>
          <a:bodyPr/>
          <a:lstStyle/>
          <a:p>
            <a:pPr marL="0" indent="0">
              <a:buNone/>
            </a:pPr>
            <a:r>
              <a:rPr kumimoji="1" lang="ja-JP" altLang="en-US" dirty="0"/>
              <a:t>　春　　　　　　　　　　　　　　　　　秋</a:t>
            </a:r>
            <a:endParaRPr kumimoji="1" lang="en-US" altLang="ja-JP" dirty="0"/>
          </a:p>
          <a:p>
            <a:pPr marL="0" indent="0">
              <a:buNone/>
            </a:pPr>
            <a:r>
              <a:rPr kumimoji="1" lang="ja-JP" altLang="en-US" dirty="0"/>
              <a:t>　①お花見</a:t>
            </a:r>
            <a:r>
              <a:rPr lang="ja-JP" altLang="en-US" dirty="0"/>
              <a:t>（</a:t>
            </a:r>
            <a:r>
              <a:rPr kumimoji="1" lang="ja-JP" altLang="en-US" dirty="0"/>
              <a:t>お散歩）　　　　　　　　　①お花植え</a:t>
            </a:r>
            <a:r>
              <a:rPr lang="ja-JP" altLang="en-US" dirty="0"/>
              <a:t>（</a:t>
            </a:r>
            <a:r>
              <a:rPr kumimoji="1" lang="ja-JP" altLang="en-US" dirty="0"/>
              <a:t>チューリップ</a:t>
            </a:r>
            <a:r>
              <a:rPr lang="ja-JP" altLang="en-US" dirty="0"/>
              <a:t>）</a:t>
            </a:r>
            <a:endParaRPr kumimoji="1" lang="en-US" altLang="ja-JP" dirty="0"/>
          </a:p>
          <a:p>
            <a:pPr marL="0" indent="0">
              <a:buNone/>
            </a:pPr>
            <a:r>
              <a:rPr lang="ja-JP" altLang="en-US" dirty="0"/>
              <a:t>　②お花の制作・飾り付け　　　　　　　②ハロウィン</a:t>
            </a:r>
            <a:endParaRPr lang="en-US" altLang="ja-JP" dirty="0"/>
          </a:p>
          <a:p>
            <a:pPr marL="0" indent="0">
              <a:buNone/>
            </a:pPr>
            <a:r>
              <a:rPr kumimoji="1" lang="ja-JP" altLang="en-US" dirty="0"/>
              <a:t>　③卒業式　　　　　　　　　　　　　　③手形で紅葉制作</a:t>
            </a:r>
            <a:endParaRPr kumimoji="1" lang="en-US" altLang="ja-JP" dirty="0"/>
          </a:p>
          <a:p>
            <a:pPr marL="0" indent="0">
              <a:buNone/>
            </a:pPr>
            <a:r>
              <a:rPr kumimoji="1" lang="ja-JP" altLang="en-US" dirty="0"/>
              <a:t>　夏　　　　　　　　　　　　　　　　　冬</a:t>
            </a:r>
            <a:endParaRPr kumimoji="1" lang="en-US" altLang="ja-JP" dirty="0"/>
          </a:p>
          <a:p>
            <a:pPr marL="0" indent="0">
              <a:buNone/>
            </a:pPr>
            <a:r>
              <a:rPr lang="ja-JP" altLang="en-US" dirty="0"/>
              <a:t>　①プール　　　　　　　　　　　　　　①クリスマス会</a:t>
            </a:r>
            <a:endParaRPr lang="en-US" altLang="ja-JP" dirty="0"/>
          </a:p>
          <a:p>
            <a:pPr marL="0" indent="0">
              <a:buNone/>
            </a:pPr>
            <a:r>
              <a:rPr kumimoji="1" lang="ja-JP" altLang="en-US" dirty="0"/>
              <a:t>　②水遊び</a:t>
            </a:r>
            <a:r>
              <a:rPr lang="ja-JP" altLang="en-US" dirty="0"/>
              <a:t>（</a:t>
            </a:r>
            <a:r>
              <a:rPr kumimoji="1" lang="ja-JP" altLang="en-US" dirty="0"/>
              <a:t>水風船・水鉄砲</a:t>
            </a:r>
            <a:r>
              <a:rPr lang="ja-JP" altLang="en-US" dirty="0"/>
              <a:t>）　　　　　②書初め</a:t>
            </a:r>
            <a:endParaRPr kumimoji="1" lang="en-US" altLang="ja-JP" dirty="0"/>
          </a:p>
          <a:p>
            <a:pPr marL="0" indent="0">
              <a:buNone/>
            </a:pPr>
            <a:r>
              <a:rPr lang="ja-JP" altLang="en-US" dirty="0"/>
              <a:t>　③氷菓作り　　　　　　　　　　　　　③節分・バレンタインチョコ作り</a:t>
            </a:r>
            <a:endParaRPr kumimoji="1" lang="en-US" altLang="ja-JP" dirty="0"/>
          </a:p>
          <a:p>
            <a:pPr marL="0" indent="0">
              <a:buNone/>
            </a:pPr>
            <a:endParaRPr lang="en-US" altLang="ja-JP" dirty="0"/>
          </a:p>
          <a:p>
            <a:pPr marL="0" indent="0">
              <a:buNone/>
            </a:pPr>
            <a:endParaRPr lang="en-US" altLang="ja-JP" dirty="0"/>
          </a:p>
        </p:txBody>
      </p:sp>
    </p:spTree>
    <p:extLst>
      <p:ext uri="{BB962C8B-B14F-4D97-AF65-F5344CB8AC3E}">
        <p14:creationId xmlns:p14="http://schemas.microsoft.com/office/powerpoint/2010/main" val="4244101500"/>
      </p:ext>
    </p:extLst>
  </p:cSld>
  <p:clrMapOvr>
    <a:masterClrMapping/>
  </p:clrMapOvr>
</p:sld>
</file>

<file path=ppt/theme/theme1.xml><?xml version="1.0" encoding="utf-8"?>
<a:theme xmlns:a="http://schemas.openxmlformats.org/drawingml/2006/main" name="ファセット">
  <a:themeElements>
    <a:clrScheme name="ファセット">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160</TotalTime>
  <Words>465</Words>
  <Application>Microsoft Office PowerPoint</Application>
  <PresentationFormat>ワイド画面</PresentationFormat>
  <Paragraphs>47</Paragraphs>
  <Slides>7</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7</vt:i4>
      </vt:variant>
    </vt:vector>
  </HeadingPairs>
  <TitlesOfParts>
    <vt:vector size="11" baseType="lpstr">
      <vt:lpstr>Arial</vt:lpstr>
      <vt:lpstr>Trebuchet MS</vt:lpstr>
      <vt:lpstr>Wingdings 3</vt:lpstr>
      <vt:lpstr>ファセット</vt:lpstr>
      <vt:lpstr>児童発達支援・放課後等デイサービスにおける 支援プログラム　公表</vt:lpstr>
      <vt:lpstr>法人理念</vt:lpstr>
      <vt:lpstr>支援方針 </vt:lpstr>
      <vt:lpstr>営業時間 </vt:lpstr>
      <vt:lpstr>支援内容</vt:lpstr>
      <vt:lpstr>職員の資質向上・研修</vt:lpstr>
      <vt:lpstr>主な行事</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doumu reve</dc:creator>
  <cp:lastModifiedBy>doumu reve</cp:lastModifiedBy>
  <cp:revision>6</cp:revision>
  <cp:lastPrinted>2025-02-13T03:43:41Z</cp:lastPrinted>
  <dcterms:created xsi:type="dcterms:W3CDTF">2025-01-10T02:40:50Z</dcterms:created>
  <dcterms:modified xsi:type="dcterms:W3CDTF">2025-03-27T06:54:09Z</dcterms:modified>
</cp:coreProperties>
</file>